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302" r:id="rId2"/>
    <p:sldId id="29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9"/>
    <p:restoredTop sz="92208" autoAdjust="0"/>
  </p:normalViewPr>
  <p:slideViewPr>
    <p:cSldViewPr snapToGrid="0" snapToObjects="1">
      <p:cViewPr varScale="1">
        <p:scale>
          <a:sx n="81" d="100"/>
          <a:sy n="81" d="100"/>
        </p:scale>
        <p:origin x="63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2FCF9-31EC-924B-BB84-F788E41477F9}" type="datetimeFigureOut">
              <a:rPr lang="fr-FR" smtClean="0"/>
              <a:t>25/04/2019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BDC32-5AB0-0847-9555-2F385262642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99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Last</a:t>
            </a:r>
            <a:r>
              <a:rPr lang="fr-FR" baseline="0" dirty="0" smtClean="0"/>
              <a:t> update: </a:t>
            </a:r>
            <a:r>
              <a:rPr lang="fr-FR" baseline="0" dirty="0" err="1" smtClean="0"/>
              <a:t>Nov</a:t>
            </a:r>
            <a:r>
              <a:rPr lang="fr-FR" baseline="0" smtClean="0"/>
              <a:t> 14, 2018 (SRG)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BDC32-5AB0-0847-9555-2F385262642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89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BDC32-5AB0-0847-9555-2F385262642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59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1A7F7B6-DB04-5E46-81CE-E21EA4CD9AD2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C2A3FFB-0879-F247-A9A1-2F6E1EBBE636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47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7280" y="346841"/>
            <a:ext cx="10058400" cy="694547"/>
          </a:xfrm>
        </p:spPr>
        <p:txBody>
          <a:bodyPr>
            <a:normAutofit/>
          </a:bodyPr>
          <a:lstStyle/>
          <a:p>
            <a:r>
              <a:rPr lang="en-CA" sz="4000" dirty="0"/>
              <a:t>Calendar Overview – Phase </a:t>
            </a:r>
            <a:r>
              <a:rPr lang="en-CA" sz="4000" dirty="0" smtClean="0"/>
              <a:t>I – REVISED </a:t>
            </a:r>
            <a:r>
              <a:rPr lang="en-CA" sz="4000" dirty="0" smtClean="0"/>
              <a:t>April 2019</a:t>
            </a:r>
            <a:endParaRPr lang="en-CA" sz="4000" dirty="0"/>
          </a:p>
        </p:txBody>
      </p:sp>
      <p:sp>
        <p:nvSpPr>
          <p:cNvPr id="5" name="Flèche vers la droite 4"/>
          <p:cNvSpPr/>
          <p:nvPr/>
        </p:nvSpPr>
        <p:spPr>
          <a:xfrm>
            <a:off x="856770" y="5542982"/>
            <a:ext cx="10731850" cy="4035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7" name="ZoneTexte 6"/>
          <p:cNvSpPr txBox="1"/>
          <p:nvPr/>
        </p:nvSpPr>
        <p:spPr>
          <a:xfrm>
            <a:off x="408284" y="5930829"/>
            <a:ext cx="1137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/>
              <a:t>Sept 2017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60616" y="5925318"/>
            <a:ext cx="144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Sept </a:t>
            </a:r>
            <a:r>
              <a:rPr lang="en-CA" sz="1200" dirty="0"/>
              <a:t>2018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1018516" y="5567172"/>
            <a:ext cx="0" cy="307255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2286964" y="5519743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55795" y="1898694"/>
            <a:ext cx="844168" cy="13026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Initial</a:t>
            </a:r>
          </a:p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Drafting</a:t>
            </a:r>
            <a:endParaRPr lang="en-CA" sz="1100" b="1" dirty="0">
              <a:solidFill>
                <a:schemeClr val="tx1"/>
              </a:solidFill>
            </a:endParaRPr>
          </a:p>
          <a:p>
            <a:pPr algn="ctr"/>
            <a:r>
              <a:rPr lang="en-CA" sz="1100" dirty="0">
                <a:solidFill>
                  <a:schemeClr val="tx1"/>
                </a:solidFill>
              </a:rPr>
              <a:t>First drafts </a:t>
            </a:r>
            <a:r>
              <a:rPr lang="en-CA" sz="1100" dirty="0" smtClean="0">
                <a:solidFill>
                  <a:schemeClr val="tx1"/>
                </a:solidFill>
              </a:rPr>
              <a:t>developed in WG</a:t>
            </a:r>
            <a:endParaRPr lang="en-CA" sz="1100" dirty="0">
              <a:solidFill>
                <a:schemeClr val="tx1"/>
              </a:solidFill>
            </a:endParaRPr>
          </a:p>
          <a:p>
            <a:pPr algn="ctr"/>
            <a:r>
              <a:rPr lang="en-CA" sz="1100" i="1" dirty="0">
                <a:solidFill>
                  <a:schemeClr val="tx1"/>
                </a:solidFill>
              </a:rPr>
              <a:t>Sept to late June 2018</a:t>
            </a:r>
            <a:endParaRPr lang="en-CA" sz="1100" i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977216" y="1923272"/>
            <a:ext cx="643236" cy="12976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>
                <a:solidFill>
                  <a:schemeClr val="tx1"/>
                </a:solidFill>
              </a:rPr>
              <a:t>Draft </a:t>
            </a:r>
            <a:r>
              <a:rPr lang="en-CA" sz="1100" b="1" dirty="0" smtClean="0">
                <a:solidFill>
                  <a:schemeClr val="tx1"/>
                </a:solidFill>
              </a:rPr>
              <a:t>update post-Pescara by WG Leads</a:t>
            </a:r>
            <a:endParaRPr lang="en-CA" sz="1100" i="1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25516" y="1531785"/>
            <a:ext cx="2151041" cy="219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tx1"/>
                </a:solidFill>
              </a:rPr>
              <a:t>Stage </a:t>
            </a:r>
            <a:r>
              <a:rPr lang="en-CA" sz="1200" b="1" dirty="0" smtClean="0">
                <a:solidFill>
                  <a:schemeClr val="tx1"/>
                </a:solidFill>
              </a:rPr>
              <a:t>2 </a:t>
            </a:r>
            <a:endParaRPr lang="en-CA" sz="1200" b="1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104763" y="1818798"/>
            <a:ext cx="1061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Working </a:t>
            </a:r>
            <a:r>
              <a:rPr lang="en-CA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Groups and Participants’ </a:t>
            </a:r>
            <a:r>
              <a:rPr lang="en-CA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</a:t>
            </a:r>
            <a:r>
              <a:rPr lang="en-CA" sz="12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ork</a:t>
            </a:r>
            <a:endParaRPr lang="en-CA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-114174" y="4250367"/>
            <a:ext cx="1119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b="1" dirty="0" smtClean="0">
                <a:solidFill>
                  <a:schemeClr val="bg1">
                    <a:lumMod val="65000"/>
                  </a:schemeClr>
                </a:solidFill>
              </a:rPr>
              <a:t>Work by Steering Committee</a:t>
            </a:r>
            <a:endParaRPr lang="en-CA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55793" y="1531785"/>
            <a:ext cx="1235464" cy="206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tx1"/>
                </a:solidFill>
              </a:rPr>
              <a:t>Stage 1</a:t>
            </a:r>
            <a:endParaRPr lang="en-CA" sz="12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220956" y="1919956"/>
            <a:ext cx="721113" cy="1297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>
                <a:solidFill>
                  <a:schemeClr val="tx1"/>
                </a:solidFill>
              </a:rPr>
              <a:t>Face to face meeting </a:t>
            </a:r>
            <a:r>
              <a:rPr lang="en-CA" sz="1100" b="1" dirty="0" smtClean="0">
                <a:solidFill>
                  <a:schemeClr val="tx1"/>
                </a:solidFill>
              </a:rPr>
              <a:t>Pescara</a:t>
            </a:r>
            <a:endParaRPr lang="en-CA" sz="1100" dirty="0">
              <a:solidFill>
                <a:schemeClr val="tx1"/>
              </a:solidFill>
            </a:endParaRPr>
          </a:p>
          <a:p>
            <a:pPr algn="ctr"/>
            <a:r>
              <a:rPr lang="en-CA" sz="1100" i="1" dirty="0">
                <a:solidFill>
                  <a:schemeClr val="tx1"/>
                </a:solidFill>
              </a:rPr>
              <a:t>12-14 Sept. 2018</a:t>
            </a:r>
            <a:endParaRPr lang="en-CA" sz="1100" i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418897" y="1531784"/>
            <a:ext cx="2599490" cy="2394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tx1"/>
                </a:solidFill>
              </a:rPr>
              <a:t>Stage </a:t>
            </a:r>
            <a:r>
              <a:rPr lang="en-CA" sz="1200" b="1" dirty="0" smtClean="0">
                <a:solidFill>
                  <a:schemeClr val="tx1"/>
                </a:solidFill>
              </a:rPr>
              <a:t>3 </a:t>
            </a:r>
            <a:endParaRPr lang="en-CA" sz="1200" b="1" dirty="0">
              <a:solidFill>
                <a:schemeClr val="tx1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1077559" y="1180909"/>
            <a:ext cx="881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smtClean="0">
                <a:solidFill>
                  <a:srgbClr val="7F7F7F"/>
                </a:solidFill>
              </a:rPr>
              <a:t>12 </a:t>
            </a:r>
            <a:r>
              <a:rPr lang="en-CA" sz="1200" i="1" dirty="0">
                <a:solidFill>
                  <a:srgbClr val="7F7F7F"/>
                </a:solidFill>
              </a:rPr>
              <a:t>months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5343312" y="1167433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>
                <a:solidFill>
                  <a:srgbClr val="7F7F7F"/>
                </a:solidFill>
              </a:rPr>
              <a:t>9</a:t>
            </a:r>
            <a:r>
              <a:rPr lang="en-CA" sz="1200" i="1" dirty="0" smtClean="0">
                <a:solidFill>
                  <a:srgbClr val="7F7F7F"/>
                </a:solidFill>
              </a:rPr>
              <a:t> </a:t>
            </a:r>
            <a:r>
              <a:rPr lang="en-CA" sz="1200" i="1" dirty="0">
                <a:solidFill>
                  <a:srgbClr val="7F7F7F"/>
                </a:solidFill>
              </a:rPr>
              <a:t>months</a:t>
            </a:r>
          </a:p>
        </p:txBody>
      </p:sp>
      <p:cxnSp>
        <p:nvCxnSpPr>
          <p:cNvPr id="125" name="Connecteur droit avec flèche 124"/>
          <p:cNvCxnSpPr/>
          <p:nvPr/>
        </p:nvCxnSpPr>
        <p:spPr>
          <a:xfrm flipV="1">
            <a:off x="1035030" y="6670258"/>
            <a:ext cx="10553590" cy="2208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ZoneTexte 122"/>
          <p:cNvSpPr txBox="1"/>
          <p:nvPr/>
        </p:nvSpPr>
        <p:spPr>
          <a:xfrm>
            <a:off x="5437402" y="6353078"/>
            <a:ext cx="1315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smtClean="0"/>
              <a:t>20 </a:t>
            </a:r>
            <a:r>
              <a:rPr lang="en-CA" sz="1200" i="1" dirty="0"/>
              <a:t>months period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304485" y="3544272"/>
            <a:ext cx="988866" cy="15172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Consolidating Draft</a:t>
            </a:r>
            <a:endParaRPr lang="en-CA" sz="1100" dirty="0">
              <a:solidFill>
                <a:schemeClr val="tx1"/>
              </a:solidFill>
            </a:endParaRPr>
          </a:p>
          <a:p>
            <a:pPr algn="ctr"/>
            <a:r>
              <a:rPr lang="en-CA" sz="1100" dirty="0" smtClean="0">
                <a:solidFill>
                  <a:schemeClr val="tx1"/>
                </a:solidFill>
              </a:rPr>
              <a:t>Create V1 draft &amp; </a:t>
            </a:r>
            <a:r>
              <a:rPr lang="en-CA" sz="1100" dirty="0">
                <a:solidFill>
                  <a:schemeClr val="tx1"/>
                </a:solidFill>
              </a:rPr>
              <a:t>submit for internal </a:t>
            </a:r>
            <a:r>
              <a:rPr lang="en-CA" sz="1100" dirty="0" smtClean="0">
                <a:solidFill>
                  <a:schemeClr val="tx1"/>
                </a:solidFill>
              </a:rPr>
              <a:t>revision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44902" y="1853063"/>
            <a:ext cx="692227" cy="1322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>
                <a:solidFill>
                  <a:schemeClr val="tx1"/>
                </a:solidFill>
              </a:rPr>
              <a:t>Face to face meeting in Paris</a:t>
            </a:r>
            <a:endParaRPr lang="en-CA" sz="1100" dirty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24-26 April 2019</a:t>
            </a:r>
            <a:endParaRPr lang="en-CA" sz="1100" i="1" dirty="0">
              <a:solidFill>
                <a:srgbClr val="FF0000"/>
              </a:solidFill>
            </a:endParaRPr>
          </a:p>
        </p:txBody>
      </p:sp>
      <p:sp>
        <p:nvSpPr>
          <p:cNvPr id="59" name="ZoneTexte 57"/>
          <p:cNvSpPr txBox="1"/>
          <p:nvPr/>
        </p:nvSpPr>
        <p:spPr>
          <a:xfrm>
            <a:off x="2917693" y="1173973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>
                <a:solidFill>
                  <a:srgbClr val="7F7F7F"/>
                </a:solidFill>
              </a:rPr>
              <a:t>4</a:t>
            </a:r>
            <a:r>
              <a:rPr lang="en-CA" sz="1200" i="1" dirty="0" smtClean="0">
                <a:solidFill>
                  <a:srgbClr val="7F7F7F"/>
                </a:solidFill>
              </a:rPr>
              <a:t> </a:t>
            </a:r>
            <a:r>
              <a:rPr lang="en-CA" sz="1200" i="1" dirty="0">
                <a:solidFill>
                  <a:srgbClr val="7F7F7F"/>
                </a:solidFill>
              </a:rPr>
              <a:t>months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106375" y="1540603"/>
            <a:ext cx="2059818" cy="2104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tx1"/>
                </a:solidFill>
              </a:rPr>
              <a:t>Stage 5</a:t>
            </a:r>
            <a:r>
              <a:rPr lang="en-CA" sz="1200" b="1" dirty="0" smtClean="0">
                <a:solidFill>
                  <a:schemeClr val="tx1"/>
                </a:solidFill>
              </a:rPr>
              <a:t> </a:t>
            </a:r>
            <a:endParaRPr lang="en-CA" sz="1200" b="1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9982169" y="1847947"/>
            <a:ext cx="1140382" cy="13236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Formatting, UN </a:t>
            </a:r>
            <a:r>
              <a:rPr lang="en-CA" sz="1100" b="1" dirty="0" err="1">
                <a:solidFill>
                  <a:schemeClr val="tx1"/>
                </a:solidFill>
              </a:rPr>
              <a:t>Env</a:t>
            </a:r>
            <a:r>
              <a:rPr lang="en-CA" sz="1100" b="1" dirty="0">
                <a:solidFill>
                  <a:schemeClr val="tx1"/>
                </a:solidFill>
              </a:rPr>
              <a:t> review, Publication</a:t>
            </a: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March-April 2020</a:t>
            </a:r>
            <a:endParaRPr lang="en-CA" sz="1100" i="1" dirty="0">
              <a:solidFill>
                <a:srgbClr val="FF000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9794850" y="1205690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>
                <a:solidFill>
                  <a:srgbClr val="7F7F7F"/>
                </a:solidFill>
              </a:rPr>
              <a:t>5 months</a:t>
            </a:r>
          </a:p>
        </p:txBody>
      </p:sp>
      <p:cxnSp>
        <p:nvCxnSpPr>
          <p:cNvPr id="48" name="Connecteur droit 13"/>
          <p:cNvCxnSpPr/>
          <p:nvPr/>
        </p:nvCxnSpPr>
        <p:spPr>
          <a:xfrm>
            <a:off x="7167332" y="5529255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8"/>
          <p:cNvSpPr txBox="1"/>
          <p:nvPr/>
        </p:nvSpPr>
        <p:spPr>
          <a:xfrm>
            <a:off x="6596766" y="5925318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Sept 2019</a:t>
            </a:r>
            <a:endParaRPr lang="en-CA" sz="1200" dirty="0"/>
          </a:p>
        </p:txBody>
      </p:sp>
      <p:sp>
        <p:nvSpPr>
          <p:cNvPr id="53" name="ZoneTexte 52"/>
          <p:cNvSpPr txBox="1"/>
          <p:nvPr/>
        </p:nvSpPr>
        <p:spPr>
          <a:xfrm>
            <a:off x="3669421" y="5911745"/>
            <a:ext cx="144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Jan 2019</a:t>
            </a:r>
            <a:endParaRPr lang="en-CA" sz="1200" dirty="0"/>
          </a:p>
        </p:txBody>
      </p:sp>
      <p:cxnSp>
        <p:nvCxnSpPr>
          <p:cNvPr id="56" name="Connecteur droit 55"/>
          <p:cNvCxnSpPr/>
          <p:nvPr/>
        </p:nvCxnSpPr>
        <p:spPr>
          <a:xfrm>
            <a:off x="4400649" y="5529255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3587188" y="3544646"/>
            <a:ext cx="761958" cy="13349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Draft Update by SC members</a:t>
            </a:r>
            <a:endParaRPr lang="en-CA" sz="1100" dirty="0">
              <a:solidFill>
                <a:schemeClr val="tx1"/>
              </a:solidFill>
            </a:endParaRPr>
          </a:p>
          <a:p>
            <a:pPr algn="ctr"/>
            <a:r>
              <a:rPr lang="en-CA" sz="1100" dirty="0" smtClean="0">
                <a:solidFill>
                  <a:schemeClr val="tx1"/>
                </a:solidFill>
              </a:rPr>
              <a:t>Create V2 draft</a:t>
            </a:r>
            <a:endParaRPr lang="en-CA" sz="11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083656" y="2700339"/>
            <a:ext cx="755873" cy="1687866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Draft Update by SC members </a:t>
            </a:r>
          </a:p>
          <a:p>
            <a:pPr algn="ctr"/>
            <a:r>
              <a:rPr lang="en-CA" sz="1100" dirty="0" smtClean="0">
                <a:solidFill>
                  <a:schemeClr val="tx1"/>
                </a:solidFill>
              </a:rPr>
              <a:t>Create V3 draft</a:t>
            </a:r>
          </a:p>
          <a:p>
            <a:pPr algn="ctr"/>
            <a:endParaRPr lang="en-CA" sz="1100" dirty="0" smtClean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Summer</a:t>
            </a: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2019</a:t>
            </a:r>
            <a:endParaRPr lang="en-CA" sz="1100" i="1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060999" y="1531784"/>
            <a:ext cx="2002764" cy="2470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tx1"/>
                </a:solidFill>
              </a:rPr>
              <a:t>Stage </a:t>
            </a:r>
            <a:r>
              <a:rPr lang="en-CA" sz="1200" b="1" dirty="0" smtClean="0">
                <a:solidFill>
                  <a:schemeClr val="tx1"/>
                </a:solidFill>
              </a:rPr>
              <a:t>4 </a:t>
            </a:r>
            <a:endParaRPr lang="en-CA" sz="1200" b="1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8743832" y="3486415"/>
            <a:ext cx="1417146" cy="1066585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Draft Update by SC members</a:t>
            </a:r>
          </a:p>
          <a:p>
            <a:pPr algn="ctr"/>
            <a:r>
              <a:rPr lang="en-CA" sz="1100" dirty="0" smtClean="0">
                <a:solidFill>
                  <a:srgbClr val="000000"/>
                </a:solidFill>
              </a:rPr>
              <a:t>Create V4 draft</a:t>
            </a:r>
            <a:endParaRPr lang="en-CA" sz="1100" dirty="0" smtClean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Dec-March</a:t>
            </a:r>
            <a:endParaRPr lang="en-CA" sz="1100" i="1" dirty="0" smtClean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2019-2020</a:t>
            </a:r>
            <a:endParaRPr lang="en-CA" sz="1100" i="1" dirty="0">
              <a:solidFill>
                <a:schemeClr val="tx1"/>
              </a:solidFill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7581170" y="1204156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>
                <a:solidFill>
                  <a:srgbClr val="7F7F7F"/>
                </a:solidFill>
              </a:rPr>
              <a:t>4</a:t>
            </a:r>
            <a:r>
              <a:rPr lang="en-CA" sz="1200" i="1" dirty="0" smtClean="0">
                <a:solidFill>
                  <a:srgbClr val="7F7F7F"/>
                </a:solidFill>
              </a:rPr>
              <a:t> </a:t>
            </a:r>
            <a:r>
              <a:rPr lang="en-CA" sz="1200" i="1" dirty="0">
                <a:solidFill>
                  <a:srgbClr val="7F7F7F"/>
                </a:solidFill>
              </a:rPr>
              <a:t>months</a:t>
            </a:r>
          </a:p>
        </p:txBody>
      </p:sp>
      <p:cxnSp>
        <p:nvCxnSpPr>
          <p:cNvPr id="77" name="Connecteur droit 13"/>
          <p:cNvCxnSpPr/>
          <p:nvPr/>
        </p:nvCxnSpPr>
        <p:spPr>
          <a:xfrm>
            <a:off x="9137286" y="5529255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ZoneTexte 8"/>
          <p:cNvSpPr txBox="1"/>
          <p:nvPr/>
        </p:nvSpPr>
        <p:spPr>
          <a:xfrm>
            <a:off x="8575471" y="5909896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Jan 2020</a:t>
            </a:r>
            <a:endParaRPr lang="en-CA" sz="1200" dirty="0"/>
          </a:p>
        </p:txBody>
      </p:sp>
      <p:cxnSp>
        <p:nvCxnSpPr>
          <p:cNvPr id="80" name="Connecteur droit 13"/>
          <p:cNvCxnSpPr/>
          <p:nvPr/>
        </p:nvCxnSpPr>
        <p:spPr>
          <a:xfrm>
            <a:off x="11215187" y="5545397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ZoneTexte 8"/>
          <p:cNvSpPr txBox="1"/>
          <p:nvPr/>
        </p:nvSpPr>
        <p:spPr>
          <a:xfrm>
            <a:off x="10678272" y="5901134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May 2020</a:t>
            </a:r>
            <a:endParaRPr lang="en-CA" sz="1200" dirty="0"/>
          </a:p>
        </p:txBody>
      </p:sp>
      <p:sp>
        <p:nvSpPr>
          <p:cNvPr id="50" name="Rectangle 49"/>
          <p:cNvSpPr/>
          <p:nvPr/>
        </p:nvSpPr>
        <p:spPr>
          <a:xfrm>
            <a:off x="4428704" y="3509374"/>
            <a:ext cx="1608425" cy="9521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Informal Consultation with external Stakeholders by SC members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Jan – April 2019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310267" y="1853062"/>
            <a:ext cx="994166" cy="1615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Send out V2 draft to participants</a:t>
            </a:r>
          </a:p>
          <a:p>
            <a:pPr algn="ctr"/>
            <a:r>
              <a:rPr lang="en-CA" sz="1100" dirty="0" smtClean="0"/>
              <a:t>With instructions on how to provide feedback</a:t>
            </a:r>
          </a:p>
          <a:p>
            <a:pPr algn="ctr"/>
            <a:r>
              <a:rPr lang="en-CA" sz="1100" i="1" dirty="0" smtClean="0"/>
              <a:t>mid-Feb 2019</a:t>
            </a:r>
            <a:endParaRPr lang="en-CA" sz="1100" i="1" dirty="0"/>
          </a:p>
        </p:txBody>
      </p:sp>
      <p:sp>
        <p:nvSpPr>
          <p:cNvPr id="51" name="ZoneTexte 50"/>
          <p:cNvSpPr txBox="1"/>
          <p:nvPr/>
        </p:nvSpPr>
        <p:spPr>
          <a:xfrm>
            <a:off x="7169455" y="1867461"/>
            <a:ext cx="796993" cy="1785104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Send out V3 draft to participants &amp; UN peer review</a:t>
            </a:r>
          </a:p>
          <a:p>
            <a:pPr algn="ctr"/>
            <a:r>
              <a:rPr lang="en-CA" sz="1100" i="1" dirty="0" smtClean="0"/>
              <a:t>Early </a:t>
            </a:r>
            <a:r>
              <a:rPr lang="en-CA" sz="1100" i="1" dirty="0" smtClean="0"/>
              <a:t>Sept2019</a:t>
            </a:r>
          </a:p>
          <a:p>
            <a:pPr algn="ctr"/>
            <a:endParaRPr lang="en-CA" sz="1100" i="1" dirty="0"/>
          </a:p>
        </p:txBody>
      </p:sp>
      <p:sp>
        <p:nvSpPr>
          <p:cNvPr id="66" name="ZoneTexte 65"/>
          <p:cNvSpPr txBox="1"/>
          <p:nvPr/>
        </p:nvSpPr>
        <p:spPr>
          <a:xfrm>
            <a:off x="8004149" y="1860986"/>
            <a:ext cx="1059614" cy="938719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Webinar </a:t>
            </a:r>
            <a:r>
              <a:rPr lang="en-CA" sz="1100" b="1" dirty="0" smtClean="0"/>
              <a:t>on launch for public consultation</a:t>
            </a:r>
            <a:endParaRPr lang="en-CA" sz="1100" b="1" dirty="0" smtClean="0"/>
          </a:p>
          <a:p>
            <a:pPr algn="ctr"/>
            <a:r>
              <a:rPr lang="en-CA" sz="1100" i="1" dirty="0" smtClean="0"/>
              <a:t>October 2019</a:t>
            </a:r>
            <a:endParaRPr lang="en-CA" sz="1100" i="1" dirty="0"/>
          </a:p>
        </p:txBody>
      </p:sp>
      <p:sp>
        <p:nvSpPr>
          <p:cNvPr id="46" name="Rectangle 45"/>
          <p:cNvSpPr/>
          <p:nvPr/>
        </p:nvSpPr>
        <p:spPr>
          <a:xfrm>
            <a:off x="5806022" y="4461570"/>
            <a:ext cx="1637281" cy="10498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Call for expressions of interest for the Pilots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June 2019 &amp; </a:t>
            </a:r>
            <a:r>
              <a:rPr lang="en-CA" sz="1200" i="1" dirty="0" smtClean="0">
                <a:solidFill>
                  <a:schemeClr val="tx1"/>
                </a:solidFill>
              </a:rPr>
              <a:t>end of August 2019</a:t>
            </a:r>
            <a:endParaRPr lang="en-CA" sz="1200" i="1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670595" y="4360783"/>
            <a:ext cx="969557" cy="1186542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Kick off for launching pilots (webinar)</a:t>
            </a:r>
            <a:endParaRPr lang="en-CA" sz="1100" dirty="0" smtClean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Nov</a:t>
            </a: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2019</a:t>
            </a:r>
            <a:endParaRPr lang="en-CA" sz="1100" i="1" dirty="0">
              <a:solidFill>
                <a:schemeClr val="tx1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8005329" y="2831278"/>
            <a:ext cx="1375401" cy="600164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Comment period on V3</a:t>
            </a:r>
          </a:p>
          <a:p>
            <a:pPr algn="ctr"/>
            <a:r>
              <a:rPr lang="en-CA" sz="1100" i="1" dirty="0" smtClean="0"/>
              <a:t>Sept-Nov 2019</a:t>
            </a:r>
            <a:endParaRPr lang="en-CA" sz="1100" i="1" dirty="0"/>
          </a:p>
        </p:txBody>
      </p:sp>
      <p:sp>
        <p:nvSpPr>
          <p:cNvPr id="62" name="ZoneTexte 65"/>
          <p:cNvSpPr txBox="1"/>
          <p:nvPr/>
        </p:nvSpPr>
        <p:spPr>
          <a:xfrm>
            <a:off x="6095069" y="1846993"/>
            <a:ext cx="965930" cy="769441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Webinar </a:t>
            </a:r>
            <a:r>
              <a:rPr lang="en-CA" sz="1100" b="1" dirty="0" smtClean="0"/>
              <a:t>on outcome Paris</a:t>
            </a:r>
            <a:endParaRPr lang="en-CA" sz="1100" b="1" dirty="0" smtClean="0"/>
          </a:p>
          <a:p>
            <a:pPr algn="ctr"/>
            <a:r>
              <a:rPr lang="en-CA" sz="1100" i="1" dirty="0" smtClean="0"/>
              <a:t>May </a:t>
            </a:r>
            <a:r>
              <a:rPr lang="en-CA" sz="1100" i="1" dirty="0" smtClean="0"/>
              <a:t>2019</a:t>
            </a:r>
            <a:endParaRPr lang="en-CA" sz="1100" i="1" dirty="0"/>
          </a:p>
        </p:txBody>
      </p:sp>
      <p:sp>
        <p:nvSpPr>
          <p:cNvPr id="63" name="ZoneTexte 65"/>
          <p:cNvSpPr txBox="1"/>
          <p:nvPr/>
        </p:nvSpPr>
        <p:spPr>
          <a:xfrm>
            <a:off x="9191214" y="1834812"/>
            <a:ext cx="717126" cy="938719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100" b="1" dirty="0" smtClean="0"/>
              <a:t>Check on acceptance</a:t>
            </a:r>
            <a:endParaRPr lang="en-CA" sz="1100" b="1" dirty="0" smtClean="0"/>
          </a:p>
          <a:p>
            <a:pPr algn="ctr"/>
            <a:r>
              <a:rPr lang="en-CA" sz="1100" i="1" dirty="0" smtClean="0"/>
              <a:t>March 2020</a:t>
            </a:r>
            <a:endParaRPr lang="en-CA" sz="1100" i="1" dirty="0"/>
          </a:p>
        </p:txBody>
      </p:sp>
    </p:spTree>
    <p:extLst>
      <p:ext uri="{BB962C8B-B14F-4D97-AF65-F5344CB8AC3E}">
        <p14:creationId xmlns:p14="http://schemas.microsoft.com/office/powerpoint/2010/main" val="104576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537178" y="1815356"/>
            <a:ext cx="791476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2</a:t>
            </a:r>
            <a:r>
              <a:rPr lang="en-CA" sz="1200" b="1" baseline="30000" dirty="0" smtClean="0">
                <a:solidFill>
                  <a:schemeClr val="tx1"/>
                </a:solidFill>
              </a:rPr>
              <a:t>nd</a:t>
            </a:r>
            <a:r>
              <a:rPr lang="en-CA" sz="1200" b="1" dirty="0" smtClean="0">
                <a:solidFill>
                  <a:schemeClr val="tx1"/>
                </a:solidFill>
              </a:rPr>
              <a:t> Webinar for pilots</a:t>
            </a:r>
          </a:p>
          <a:p>
            <a:pPr algn="ctr"/>
            <a:endParaRPr lang="en-CA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Feb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63717" y="289231"/>
            <a:ext cx="10585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4000" dirty="0">
                <a:latin typeface="+mj-lt"/>
              </a:rPr>
              <a:t>Calendar Overview – Phase </a:t>
            </a:r>
            <a:r>
              <a:rPr lang="en-CA" sz="4000" dirty="0" smtClean="0">
                <a:latin typeface="+mj-lt"/>
              </a:rPr>
              <a:t>II –</a:t>
            </a:r>
            <a:r>
              <a:rPr lang="fr-FR" sz="4000" dirty="0" smtClean="0">
                <a:latin typeface="+mj-lt"/>
              </a:rPr>
              <a:t> REVISED </a:t>
            </a:r>
            <a:r>
              <a:rPr lang="fr-FR" sz="4000" dirty="0" smtClean="0">
                <a:latin typeface="+mj-lt"/>
              </a:rPr>
              <a:t>April 2019</a:t>
            </a:r>
            <a:endParaRPr lang="fr-FR" sz="4000" dirty="0"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02144" y="1815356"/>
            <a:ext cx="761977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Piloting stage starts</a:t>
            </a:r>
          </a:p>
          <a:p>
            <a:pPr algn="ctr"/>
            <a:endParaRPr lang="en-CA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Jan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953565" y="3861592"/>
            <a:ext cx="2698410" cy="49240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Regular follow-up meetings for support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Start March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-189191" y="2055817"/>
            <a:ext cx="1315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 smtClean="0">
                <a:solidFill>
                  <a:schemeClr val="bg1">
                    <a:lumMod val="65000"/>
                  </a:schemeClr>
                </a:solidFill>
              </a:rPr>
              <a:t>Steering Committee work</a:t>
            </a:r>
            <a:endParaRPr lang="en-CA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-58914" y="4486428"/>
            <a:ext cx="949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 smtClean="0">
                <a:solidFill>
                  <a:schemeClr val="bg1">
                    <a:lumMod val="65000"/>
                  </a:schemeClr>
                </a:solidFill>
              </a:rPr>
              <a:t>Road Testing</a:t>
            </a:r>
            <a:endParaRPr lang="en-CA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24385" y="1402256"/>
            <a:ext cx="3673193" cy="313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 smtClean="0">
                <a:solidFill>
                  <a:schemeClr val="tx1"/>
                </a:solidFill>
              </a:rPr>
              <a:t>Stage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75661" y="1829544"/>
            <a:ext cx="771065" cy="1604978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In-person meeting for pilots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June 2020 at SLCA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86660" y="1829544"/>
            <a:ext cx="1055703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Intermediate pilot reports</a:t>
            </a:r>
          </a:p>
          <a:p>
            <a:pPr algn="ctr"/>
            <a:endParaRPr lang="en-CA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June/July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204126" y="3242283"/>
            <a:ext cx="1643158" cy="619309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Internal review of draft pilot reports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Start Nov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200295" y="4871516"/>
            <a:ext cx="6323639" cy="492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S-LCA and SOLCA case studies &amp; development of a report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Start Nov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076084" y="1857729"/>
            <a:ext cx="670351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Final pilot reports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Feb 2021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211040" y="1862673"/>
            <a:ext cx="1004147" cy="1735125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Formatting, UN </a:t>
            </a:r>
            <a:r>
              <a:rPr lang="en-CA" sz="1200" b="1" dirty="0" err="1" smtClean="0">
                <a:solidFill>
                  <a:schemeClr val="tx1"/>
                </a:solidFill>
              </a:rPr>
              <a:t>Env</a:t>
            </a:r>
            <a:r>
              <a:rPr lang="en-CA" sz="1200" b="1" dirty="0" smtClean="0">
                <a:solidFill>
                  <a:schemeClr val="tx1"/>
                </a:solidFill>
              </a:rPr>
              <a:t> review, Publication</a:t>
            </a:r>
          </a:p>
          <a:p>
            <a:pPr algn="ctr"/>
            <a:endParaRPr lang="en-CA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June-July 2021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222612" y="3686887"/>
            <a:ext cx="992575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Dissemination phase</a:t>
            </a:r>
          </a:p>
          <a:p>
            <a:pPr algn="ctr"/>
            <a:endParaRPr lang="en-CA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Fall 2021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94174" y="1402256"/>
            <a:ext cx="4821013" cy="313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 smtClean="0">
                <a:solidFill>
                  <a:schemeClr val="tx1"/>
                </a:solidFill>
              </a:rPr>
              <a:t>Stage 3</a:t>
            </a:r>
          </a:p>
        </p:txBody>
      </p:sp>
      <p:sp>
        <p:nvSpPr>
          <p:cNvPr id="38" name="Flèche vers la droite 37"/>
          <p:cNvSpPr/>
          <p:nvPr/>
        </p:nvSpPr>
        <p:spPr>
          <a:xfrm>
            <a:off x="856770" y="5542982"/>
            <a:ext cx="10731850" cy="4035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39" name="ZoneTexte 38"/>
          <p:cNvSpPr txBox="1"/>
          <p:nvPr/>
        </p:nvSpPr>
        <p:spPr>
          <a:xfrm>
            <a:off x="664371" y="5925318"/>
            <a:ext cx="107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June 2019</a:t>
            </a:r>
            <a:endParaRPr lang="en-CA" sz="1200" dirty="0"/>
          </a:p>
        </p:txBody>
      </p:sp>
      <p:cxnSp>
        <p:nvCxnSpPr>
          <p:cNvPr id="40" name="Connecteur droit 39"/>
          <p:cNvCxnSpPr/>
          <p:nvPr/>
        </p:nvCxnSpPr>
        <p:spPr>
          <a:xfrm>
            <a:off x="1200295" y="5567172"/>
            <a:ext cx="0" cy="307255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2702144" y="5568677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V="1">
            <a:off x="1035030" y="6670258"/>
            <a:ext cx="10553590" cy="2208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5437402" y="6353078"/>
            <a:ext cx="1315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smtClean="0"/>
              <a:t>26 </a:t>
            </a:r>
            <a:r>
              <a:rPr lang="en-CA" sz="1200" i="1" dirty="0"/>
              <a:t>months period</a:t>
            </a:r>
          </a:p>
        </p:txBody>
      </p:sp>
      <p:cxnSp>
        <p:nvCxnSpPr>
          <p:cNvPr id="44" name="Connecteur droit 13"/>
          <p:cNvCxnSpPr/>
          <p:nvPr/>
        </p:nvCxnSpPr>
        <p:spPr>
          <a:xfrm>
            <a:off x="6394282" y="5542982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8"/>
          <p:cNvSpPr txBox="1"/>
          <p:nvPr/>
        </p:nvSpPr>
        <p:spPr>
          <a:xfrm>
            <a:off x="5857367" y="5886323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Aug 2020</a:t>
            </a:r>
            <a:endParaRPr lang="en-CA" sz="1200" dirty="0"/>
          </a:p>
        </p:txBody>
      </p:sp>
      <p:sp>
        <p:nvSpPr>
          <p:cNvPr id="46" name="ZoneTexte 45"/>
          <p:cNvSpPr txBox="1"/>
          <p:nvPr/>
        </p:nvSpPr>
        <p:spPr>
          <a:xfrm>
            <a:off x="2121285" y="5898624"/>
            <a:ext cx="1182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Jan 2020</a:t>
            </a:r>
            <a:endParaRPr lang="en-CA" sz="1200" dirty="0"/>
          </a:p>
        </p:txBody>
      </p:sp>
      <p:cxnSp>
        <p:nvCxnSpPr>
          <p:cNvPr id="47" name="Connecteur droit 46"/>
          <p:cNvCxnSpPr/>
          <p:nvPr/>
        </p:nvCxnSpPr>
        <p:spPr>
          <a:xfrm>
            <a:off x="5320564" y="5537463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13"/>
          <p:cNvCxnSpPr/>
          <p:nvPr/>
        </p:nvCxnSpPr>
        <p:spPr>
          <a:xfrm>
            <a:off x="7980326" y="5520316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8"/>
          <p:cNvSpPr txBox="1"/>
          <p:nvPr/>
        </p:nvSpPr>
        <p:spPr>
          <a:xfrm>
            <a:off x="7465497" y="5898624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Jan 2021</a:t>
            </a:r>
            <a:endParaRPr lang="en-CA" sz="1200" dirty="0"/>
          </a:p>
        </p:txBody>
      </p:sp>
      <p:cxnSp>
        <p:nvCxnSpPr>
          <p:cNvPr id="50" name="Connecteur droit 13"/>
          <p:cNvCxnSpPr/>
          <p:nvPr/>
        </p:nvCxnSpPr>
        <p:spPr>
          <a:xfrm>
            <a:off x="11215187" y="5545397"/>
            <a:ext cx="0" cy="320982"/>
          </a:xfrm>
          <a:prstGeom prst="line">
            <a:avLst/>
          </a:prstGeom>
          <a:ln w="57150" cmpd="sng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ZoneTexte 8"/>
          <p:cNvSpPr txBox="1"/>
          <p:nvPr/>
        </p:nvSpPr>
        <p:spPr>
          <a:xfrm>
            <a:off x="10678272" y="5901134"/>
            <a:ext cx="1073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August 2021</a:t>
            </a:r>
            <a:endParaRPr lang="en-CA" sz="1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4729318" y="5898414"/>
            <a:ext cx="1182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smtClean="0"/>
              <a:t>June 2020</a:t>
            </a:r>
            <a:endParaRPr lang="en-CA" sz="1200" dirty="0"/>
          </a:p>
        </p:txBody>
      </p:sp>
      <p:sp>
        <p:nvSpPr>
          <p:cNvPr id="53" name="Rectangle 52"/>
          <p:cNvSpPr/>
          <p:nvPr/>
        </p:nvSpPr>
        <p:spPr>
          <a:xfrm>
            <a:off x="978840" y="1857729"/>
            <a:ext cx="1550118" cy="10498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Call for expressions of interest for the Pilots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June 2019 &amp; </a:t>
            </a:r>
            <a:r>
              <a:rPr lang="en-CA" sz="1200" i="1" dirty="0" smtClean="0">
                <a:solidFill>
                  <a:schemeClr val="tx1"/>
                </a:solidFill>
              </a:rPr>
              <a:t>end of August 2019</a:t>
            </a:r>
            <a:endParaRPr lang="en-CA" sz="1200" i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559400" y="3069239"/>
            <a:ext cx="969557" cy="1186542"/>
          </a:xfrm>
          <a:prstGeom prst="rect">
            <a:avLst/>
          </a:prstGeom>
          <a:solidFill>
            <a:srgbClr val="FBE6C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100" b="1" dirty="0" smtClean="0">
                <a:solidFill>
                  <a:schemeClr val="tx1"/>
                </a:solidFill>
              </a:rPr>
              <a:t>Kick off for launching pilots (1</a:t>
            </a:r>
            <a:r>
              <a:rPr lang="en-CA" sz="1100" b="1" baseline="30000" dirty="0" smtClean="0">
                <a:solidFill>
                  <a:schemeClr val="tx1"/>
                </a:solidFill>
              </a:rPr>
              <a:t>st</a:t>
            </a:r>
            <a:r>
              <a:rPr lang="en-CA" sz="1100" b="1" dirty="0" smtClean="0">
                <a:solidFill>
                  <a:schemeClr val="tx1"/>
                </a:solidFill>
              </a:rPr>
              <a:t> webinar)</a:t>
            </a:r>
            <a:endParaRPr lang="en-CA" sz="1100" dirty="0" smtClean="0">
              <a:solidFill>
                <a:schemeClr val="tx1"/>
              </a:solidFill>
            </a:endParaRP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Nov</a:t>
            </a:r>
          </a:p>
          <a:p>
            <a:pPr algn="ctr"/>
            <a:r>
              <a:rPr lang="en-CA" sz="1100" i="1" dirty="0" smtClean="0">
                <a:solidFill>
                  <a:schemeClr val="tx1"/>
                </a:solidFill>
              </a:rPr>
              <a:t>2019</a:t>
            </a:r>
            <a:endParaRPr lang="en-CA" sz="1100" i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04125" y="1857729"/>
            <a:ext cx="776201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Draft pilot reports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Nov 2020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045670" y="1857729"/>
            <a:ext cx="1095763" cy="1255682"/>
          </a:xfrm>
          <a:prstGeom prst="rect">
            <a:avLst/>
          </a:prstGeom>
          <a:solidFill>
            <a:srgbClr val="FBE6CE"/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smtClean="0">
                <a:solidFill>
                  <a:schemeClr val="tx1"/>
                </a:solidFill>
              </a:rPr>
              <a:t>Consolidated final pilot report with lessons learned</a:t>
            </a:r>
          </a:p>
          <a:p>
            <a:pPr algn="ctr"/>
            <a:r>
              <a:rPr lang="en-CA" sz="1200" i="1" dirty="0" smtClean="0">
                <a:solidFill>
                  <a:schemeClr val="tx1"/>
                </a:solidFill>
              </a:rPr>
              <a:t>May 2021</a:t>
            </a:r>
            <a:endParaRPr lang="en-CA" sz="1200" i="1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0925" y="1394665"/>
            <a:ext cx="1550118" cy="313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E483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 smtClean="0">
                <a:solidFill>
                  <a:schemeClr val="tx1"/>
                </a:solidFill>
              </a:rPr>
              <a:t>Stage 1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1372636" y="1114214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smtClean="0">
                <a:solidFill>
                  <a:srgbClr val="7F7F7F"/>
                </a:solidFill>
              </a:rPr>
              <a:t>6 months</a:t>
            </a:r>
            <a:endParaRPr lang="en-CA" sz="1200" i="1" dirty="0">
              <a:solidFill>
                <a:srgbClr val="7F7F7F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973773" y="1114214"/>
            <a:ext cx="803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>
                <a:solidFill>
                  <a:srgbClr val="7F7F7F"/>
                </a:solidFill>
              </a:rPr>
              <a:t>7</a:t>
            </a:r>
            <a:r>
              <a:rPr lang="en-CA" sz="1200" i="1" dirty="0" smtClean="0">
                <a:solidFill>
                  <a:srgbClr val="7F7F7F"/>
                </a:solidFill>
              </a:rPr>
              <a:t> months</a:t>
            </a:r>
            <a:endParaRPr lang="en-CA" sz="1200" i="1" dirty="0">
              <a:solidFill>
                <a:srgbClr val="7F7F7F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8445396" y="1057134"/>
            <a:ext cx="881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smtClean="0">
                <a:solidFill>
                  <a:srgbClr val="7F7F7F"/>
                </a:solidFill>
              </a:rPr>
              <a:t>13 months</a:t>
            </a:r>
            <a:endParaRPr lang="en-CA" sz="1200" i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9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392</Words>
  <Application>Microsoft Office PowerPoint</Application>
  <PresentationFormat>Breitbild</PresentationFormat>
  <Paragraphs>117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Retrospect</vt:lpstr>
      <vt:lpstr>Calendar Overview – Phase I – REVISED April 2019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SLC Alliance</dc:title>
  <dc:creator>Catherine Benoit</dc:creator>
  <cp:lastModifiedBy>Neugebauer Sabrina</cp:lastModifiedBy>
  <cp:revision>341</cp:revision>
  <dcterms:created xsi:type="dcterms:W3CDTF">2017-05-19T11:16:26Z</dcterms:created>
  <dcterms:modified xsi:type="dcterms:W3CDTF">2019-04-25T15:35:53Z</dcterms:modified>
</cp:coreProperties>
</file>